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40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5" autoAdjust="0"/>
    <p:restoredTop sz="94660"/>
  </p:normalViewPr>
  <p:slideViewPr>
    <p:cSldViewPr snapToGrid="0">
      <p:cViewPr varScale="1">
        <p:scale>
          <a:sx n="17" d="100"/>
          <a:sy n="17" d="100"/>
        </p:scale>
        <p:origin x="936" y="54"/>
      </p:cViewPr>
      <p:guideLst>
        <p:guide orient="horz" pos="9140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 Clark" userId="5bb46510ece8344f" providerId="LiveId" clId="{47EB4BC6-8C4B-490C-8E73-18D7CDEECFE6}"/>
    <pc:docChg chg="modSld">
      <pc:chgData name="Allan Clark" userId="5bb46510ece8344f" providerId="LiveId" clId="{47EB4BC6-8C4B-490C-8E73-18D7CDEECFE6}" dt="2023-03-20T23:07:26.486" v="3" actId="1038"/>
      <pc:docMkLst>
        <pc:docMk/>
      </pc:docMkLst>
      <pc:sldChg chg="modSp mod">
        <pc:chgData name="Allan Clark" userId="5bb46510ece8344f" providerId="LiveId" clId="{47EB4BC6-8C4B-490C-8E73-18D7CDEECFE6}" dt="2023-03-20T23:07:26.486" v="3" actId="1038"/>
        <pc:sldMkLst>
          <pc:docMk/>
          <pc:sldMk cId="2983391865" sldId="272"/>
        </pc:sldMkLst>
        <pc:spChg chg="mod">
          <ac:chgData name="Allan Clark" userId="5bb46510ece8344f" providerId="LiveId" clId="{47EB4BC6-8C4B-490C-8E73-18D7CDEECFE6}" dt="2023-03-20T23:07:26.486" v="3" actId="1038"/>
          <ac:spMkLst>
            <pc:docMk/>
            <pc:sldMk cId="2983391865" sldId="272"/>
            <ac:spMk id="2" creationId="{4B46209C-C254-FEB9-A6F8-005F9024A3C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bb46510ece8344f/Documents/Personal/Core%20Training/Portfolio/Call%20me%203/Excels/Origin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bb46510ece8344f/Documents/Personal/Core%20Training/Portfolio/Call%20me%203/Excels/Origina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bb46510ece8344f/Documents/Personal/Core%20Training/Portfolio/Call%20me%203/Excels/Original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#CallMe Monthly Preferred name vs Legal name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23095101928706"/>
          <c:y val="0.12225791573694679"/>
          <c:w val="0.87584687589024734"/>
          <c:h val="0.65263520321881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'Preferred vs Formal name'!$C$5</c:f>
              <c:strCache>
                <c:ptCount val="1"/>
                <c:pt idx="0">
                  <c:v>Do not match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'Preferred vs Formal name'!$A$21:$A$32</c:f>
              <c:numCache>
                <c:formatCode>mmm\-yy</c:formatCode>
                <c:ptCount val="1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</c:numCache>
              <c:extLst/>
            </c:numRef>
          </c:cat>
          <c:val>
            <c:numRef>
              <c:f>('Preferred vs Formal name'!$AM$6,'Preferred vs Formal name'!$AQ$6,'Preferred vs Formal name'!$AU$6,'Preferred vs Formal name'!$AY$6,'Preferred vs Formal name'!$BC$6,'Preferred vs Formal name'!$BG$6,'Preferred vs Formal name'!$BK$6,'Preferred vs Formal name'!$BO$6,'Preferred vs Formal name'!$BS$6,'Preferred vs Formal name'!$BW$6,'Preferred vs Formal name'!$CA$6,'Preferred vs Formal name'!$CE$6)</c:f>
              <c:numCache>
                <c:formatCode>General</c:formatCode>
                <c:ptCount val="12"/>
                <c:pt idx="0">
                  <c:v>1600</c:v>
                </c:pt>
                <c:pt idx="1">
                  <c:v>1584</c:v>
                </c:pt>
                <c:pt idx="2">
                  <c:v>1738</c:v>
                </c:pt>
                <c:pt idx="3">
                  <c:v>1541</c:v>
                </c:pt>
                <c:pt idx="4">
                  <c:v>1743</c:v>
                </c:pt>
                <c:pt idx="5">
                  <c:v>1616</c:v>
                </c:pt>
                <c:pt idx="6">
                  <c:v>1670</c:v>
                </c:pt>
                <c:pt idx="7">
                  <c:v>1836</c:v>
                </c:pt>
                <c:pt idx="8">
                  <c:v>1912</c:v>
                </c:pt>
                <c:pt idx="9">
                  <c:v>1852</c:v>
                </c:pt>
                <c:pt idx="10">
                  <c:v>2118</c:v>
                </c:pt>
                <c:pt idx="11">
                  <c:v>1755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FEF-42A5-9E5B-541BF4D771F6}"/>
            </c:ext>
          </c:extLst>
        </c:ser>
        <c:ser>
          <c:idx val="1"/>
          <c:order val="1"/>
          <c:tx>
            <c:strRef>
              <c:f>'Preferred vs Formal name'!$D$5</c:f>
              <c:strCache>
                <c:ptCount val="1"/>
                <c:pt idx="0">
                  <c:v>Match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'Preferred vs Formal name'!$A$21:$A$32</c:f>
              <c:numCache>
                <c:formatCode>mmm\-yy</c:formatCode>
                <c:ptCount val="1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</c:numCache>
              <c:extLst/>
            </c:numRef>
          </c:cat>
          <c:val>
            <c:numRef>
              <c:f>('Preferred vs Formal name'!$AN$6,'Preferred vs Formal name'!$AR$6,'Preferred vs Formal name'!$AV$6,'Preferred vs Formal name'!$AZ$6,'Preferred vs Formal name'!$BD$6,'Preferred vs Formal name'!$BH$6,'Preferred vs Formal name'!$BL$6,'Preferred vs Formal name'!$BP$6,'Preferred vs Formal name'!$BT$6,'Preferred vs Formal name'!$BX$6,'Preferred vs Formal name'!$CB$6,'Preferred vs Formal name'!$CF$6)</c:f>
              <c:numCache>
                <c:formatCode>General</c:formatCode>
                <c:ptCount val="12"/>
                <c:pt idx="0">
                  <c:v>3495</c:v>
                </c:pt>
                <c:pt idx="1">
                  <c:v>3477</c:v>
                </c:pt>
                <c:pt idx="2">
                  <c:v>3883</c:v>
                </c:pt>
                <c:pt idx="3">
                  <c:v>3524</c:v>
                </c:pt>
                <c:pt idx="4">
                  <c:v>3777</c:v>
                </c:pt>
                <c:pt idx="5">
                  <c:v>3706</c:v>
                </c:pt>
                <c:pt idx="6">
                  <c:v>4046</c:v>
                </c:pt>
                <c:pt idx="7">
                  <c:v>4278</c:v>
                </c:pt>
                <c:pt idx="8">
                  <c:v>4320</c:v>
                </c:pt>
                <c:pt idx="9">
                  <c:v>4516</c:v>
                </c:pt>
                <c:pt idx="10">
                  <c:v>4668</c:v>
                </c:pt>
                <c:pt idx="11">
                  <c:v>4391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FEF-42A5-9E5B-541BF4D77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0128143"/>
        <c:axId val="961012687"/>
      </c:barChart>
      <c:dateAx>
        <c:axId val="9501281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012687"/>
        <c:crosses val="autoZero"/>
        <c:auto val="0"/>
        <c:lblOffset val="100"/>
        <c:baseTimeUnit val="months"/>
      </c:dateAx>
      <c:valAx>
        <c:axId val="96101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 of Responders</a:t>
                </a:r>
              </a:p>
            </c:rich>
          </c:tx>
          <c:layout>
            <c:manualLayout>
              <c:xMode val="edge"/>
              <c:yMode val="edge"/>
              <c:x val="1.4972235847190141E-3"/>
              <c:y val="0.205331792921181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128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93000">
          <a:schemeClr val="accent1">
            <a:lumMod val="5000"/>
            <a:lumOff val="95000"/>
          </a:schemeClr>
        </a:gs>
        <a:gs pos="55000">
          <a:schemeClr val="accent1">
            <a:lumMod val="45000"/>
            <a:lumOff val="55000"/>
          </a:schemeClr>
        </a:gs>
      </a:gsLst>
      <a:path path="rect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#CallMe Preferred name vs Legal name: Age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56908791905038"/>
          <c:y val="0.12225791573694679"/>
          <c:w val="0.87650879913712643"/>
          <c:h val="0.6518473877758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'Actual vs Preferred ages'!$CE$28</c:f>
              <c:strCache>
                <c:ptCount val="1"/>
                <c:pt idx="0">
                  <c:v>Do not match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28575" cap="rnd">
                <a:solidFill>
                  <a:schemeClr val="accent2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rendlineType val="poly"/>
            <c:order val="2"/>
            <c:dispRSqr val="0"/>
            <c:dispEq val="0"/>
          </c:trendline>
          <c:cat>
            <c:strRef>
              <c:f>('Actual vs Preferred ages'!$R$29,'Actual vs Preferred ages'!$R$31,'Actual vs Preferred ages'!$R$33,'Actual vs Preferred ages'!$R$35)</c:f>
              <c:strCache>
                <c:ptCount val="4"/>
                <c:pt idx="0">
                  <c:v>a. 18 and Under</c:v>
                </c:pt>
                <c:pt idx="1">
                  <c:v>b. 19-40</c:v>
                </c:pt>
                <c:pt idx="2">
                  <c:v>c. 41-64</c:v>
                </c:pt>
                <c:pt idx="3">
                  <c:v>d. 65 and over</c:v>
                </c:pt>
              </c:strCache>
            </c:strRef>
          </c:cat>
          <c:val>
            <c:numRef>
              <c:f>('Actual vs Preferred ages'!$CH$30,'Actual vs Preferred ages'!$CH$32,'Actual vs Preferred ages'!$CH$34,'Actual vs Preferred ages'!$CH$36)</c:f>
              <c:numCache>
                <c:formatCode>0</c:formatCode>
                <c:ptCount val="4"/>
                <c:pt idx="0">
                  <c:v>32.683347520855008</c:v>
                </c:pt>
                <c:pt idx="1">
                  <c:v>25.303905843851368</c:v>
                </c:pt>
                <c:pt idx="2">
                  <c:v>28.813870343266888</c:v>
                </c:pt>
                <c:pt idx="3">
                  <c:v>32.607924589102787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03-4AC3-A678-EEF270648AAC}"/>
            </c:ext>
          </c:extLst>
        </c:ser>
        <c:ser>
          <c:idx val="1"/>
          <c:order val="1"/>
          <c:tx>
            <c:strRef>
              <c:f>'Actual vs Preferred ages'!$CF$28</c:f>
              <c:strCache>
                <c:ptCount val="1"/>
                <c:pt idx="0">
                  <c:v>Match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trendline>
            <c:spPr>
              <a:ln w="28575" cap="rnd" cmpd="sng">
                <a:solidFill>
                  <a:schemeClr val="accent4"/>
                </a:solidFill>
                <a:prstDash val="solid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rendlineType val="poly"/>
            <c:order val="2"/>
            <c:dispRSqr val="0"/>
            <c:dispEq val="0"/>
          </c:trendline>
          <c:cat>
            <c:strRef>
              <c:f>('Actual vs Preferred ages'!$R$29,'Actual vs Preferred ages'!$R$31,'Actual vs Preferred ages'!$R$33,'Actual vs Preferred ages'!$R$35)</c:f>
              <c:strCache>
                <c:ptCount val="4"/>
                <c:pt idx="0">
                  <c:v>a. 18 and Under</c:v>
                </c:pt>
                <c:pt idx="1">
                  <c:v>b. 19-40</c:v>
                </c:pt>
                <c:pt idx="2">
                  <c:v>c. 41-64</c:v>
                </c:pt>
                <c:pt idx="3">
                  <c:v>d. 65 and over</c:v>
                </c:pt>
              </c:strCache>
            </c:strRef>
          </c:cat>
          <c:val>
            <c:numRef>
              <c:f>('Actual vs Preferred ages'!$CI$30,'Actual vs Preferred ages'!$CI$32,'Actual vs Preferred ages'!$CI$34,'Actual vs Preferred ages'!$CI$36)</c:f>
              <c:numCache>
                <c:formatCode>0</c:formatCode>
                <c:ptCount val="4"/>
                <c:pt idx="0">
                  <c:v>67.316652479144992</c:v>
                </c:pt>
                <c:pt idx="1">
                  <c:v>74.696094156148632</c:v>
                </c:pt>
                <c:pt idx="2">
                  <c:v>71.186129656733101</c:v>
                </c:pt>
                <c:pt idx="3">
                  <c:v>67.39207541089722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03-4AC3-A678-EEF270648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0128143"/>
        <c:axId val="961012687"/>
      </c:barChart>
      <c:dateAx>
        <c:axId val="9501281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Age group</a:t>
                </a:r>
              </a:p>
            </c:rich>
          </c:tx>
          <c:layout>
            <c:manualLayout>
              <c:xMode val="edge"/>
              <c:yMode val="edge"/>
              <c:x val="0.46595146146934896"/>
              <c:y val="0.901287182135411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012687"/>
        <c:crosses val="autoZero"/>
        <c:auto val="0"/>
        <c:lblOffset val="100"/>
        <c:baseTimeUnit val="months"/>
      </c:dateAx>
      <c:valAx>
        <c:axId val="96101268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 of Responders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128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93000">
          <a:schemeClr val="accent1">
            <a:lumMod val="5000"/>
            <a:lumOff val="95000"/>
          </a:schemeClr>
        </a:gs>
        <a:gs pos="55000">
          <a:schemeClr val="accent1">
            <a:lumMod val="45000"/>
            <a:lumOff val="55000"/>
          </a:schemeClr>
        </a:gs>
      </a:gsLst>
      <a:path path="rect">
        <a:fillToRect l="50000" t="50000" r="50000" b="50000"/>
      </a:path>
    </a:gradFill>
    <a:ln>
      <a:noFill/>
    </a:ln>
    <a:effectLst/>
  </c:spPr>
  <c:txPr>
    <a:bodyPr/>
    <a:lstStyle/>
    <a:p>
      <a:pPr>
        <a:defRPr sz="3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#Call Me Preferred name vs Legal name: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08304827917171"/>
          <c:y val="0.1320490890421932"/>
          <c:w val="0.89163406130868605"/>
          <c:h val="0.4405223175450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Sheet1!$CC$33</c:f>
              <c:strCache>
                <c:ptCount val="1"/>
                <c:pt idx="0">
                  <c:v>% Do not match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Sheet1!$K$35:$K$40</c:f>
              <c:strCache>
                <c:ptCount val="6"/>
                <c:pt idx="0">
                  <c:v>Asian / Asian British</c:v>
                </c:pt>
                <c:pt idx="1">
                  <c:v>Black / African / Caribbean / Black British</c:v>
                </c:pt>
                <c:pt idx="2">
                  <c:v>Mixed / Mulitiple Ethnic Groups</c:v>
                </c:pt>
                <c:pt idx="3">
                  <c:v>Other Ethnic Group</c:v>
                </c:pt>
                <c:pt idx="4">
                  <c:v>Unknown</c:v>
                </c:pt>
                <c:pt idx="5">
                  <c:v>White</c:v>
                </c:pt>
              </c:strCache>
            </c:strRef>
          </c:cat>
          <c:val>
            <c:numRef>
              <c:f>Sheet1!$CC$35:$CC$40</c:f>
              <c:numCache>
                <c:formatCode>0</c:formatCode>
                <c:ptCount val="6"/>
                <c:pt idx="0">
                  <c:v>23.919449901768171</c:v>
                </c:pt>
                <c:pt idx="1">
                  <c:v>30.042016806722689</c:v>
                </c:pt>
                <c:pt idx="2">
                  <c:v>32.824427480916029</c:v>
                </c:pt>
                <c:pt idx="3">
                  <c:v>25.072886297376094</c:v>
                </c:pt>
                <c:pt idx="4">
                  <c:v>31.540565177757518</c:v>
                </c:pt>
                <c:pt idx="5">
                  <c:v>30.900632745516493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6-40CF-B7A6-6A748BC07F66}"/>
            </c:ext>
          </c:extLst>
        </c:ser>
        <c:ser>
          <c:idx val="1"/>
          <c:order val="1"/>
          <c:tx>
            <c:strRef>
              <c:f>Sheet1!$CD$33</c:f>
              <c:strCache>
                <c:ptCount val="1"/>
                <c:pt idx="0">
                  <c:v>% Match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Sheet1!$K$35:$K$40</c:f>
              <c:strCache>
                <c:ptCount val="6"/>
                <c:pt idx="0">
                  <c:v>Asian / Asian British</c:v>
                </c:pt>
                <c:pt idx="1">
                  <c:v>Black / African / Caribbean / Black British</c:v>
                </c:pt>
                <c:pt idx="2">
                  <c:v>Mixed / Mulitiple Ethnic Groups</c:v>
                </c:pt>
                <c:pt idx="3">
                  <c:v>Other Ethnic Group</c:v>
                </c:pt>
                <c:pt idx="4">
                  <c:v>Unknown</c:v>
                </c:pt>
                <c:pt idx="5">
                  <c:v>White</c:v>
                </c:pt>
              </c:strCache>
            </c:strRef>
          </c:cat>
          <c:val>
            <c:numRef>
              <c:f>Sheet1!$CD$35:$CD$40</c:f>
              <c:numCache>
                <c:formatCode>0</c:formatCode>
                <c:ptCount val="6"/>
                <c:pt idx="0">
                  <c:v>76.080550098231825</c:v>
                </c:pt>
                <c:pt idx="1">
                  <c:v>69.957983193277315</c:v>
                </c:pt>
                <c:pt idx="2">
                  <c:v>67.175572519083971</c:v>
                </c:pt>
                <c:pt idx="3">
                  <c:v>74.927113702623899</c:v>
                </c:pt>
                <c:pt idx="4">
                  <c:v>68.459434822242486</c:v>
                </c:pt>
                <c:pt idx="5">
                  <c:v>69.099367254483511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56-40CF-B7A6-6A748BC07F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380383"/>
        <c:axId val="146387039"/>
      </c:barChart>
      <c:catAx>
        <c:axId val="146380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Ethnicity</a:t>
                </a:r>
              </a:p>
            </c:rich>
          </c:tx>
          <c:layout>
            <c:manualLayout>
              <c:xMode val="edge"/>
              <c:yMode val="edge"/>
              <c:x val="0.4417852462853134"/>
              <c:y val="0.913007026140328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87039"/>
        <c:crosses val="autoZero"/>
        <c:auto val="1"/>
        <c:lblAlgn val="ctr"/>
        <c:lblOffset val="100"/>
        <c:noMultiLvlLbl val="0"/>
      </c:catAx>
      <c:valAx>
        <c:axId val="14638703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8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93000">
          <a:schemeClr val="accent1">
            <a:lumMod val="5000"/>
            <a:lumOff val="95000"/>
          </a:schemeClr>
        </a:gs>
        <a:gs pos="55000">
          <a:schemeClr val="accent1">
            <a:lumMod val="45000"/>
            <a:lumOff val="55000"/>
          </a:schemeClr>
        </a:gs>
      </a:gsLst>
      <a:path path="rect">
        <a:fillToRect l="50000" t="50000" r="50000" b="50000"/>
      </a:path>
    </a:gradFill>
    <a:ln>
      <a:noFill/>
    </a:ln>
    <a:effectLst/>
  </c:spPr>
  <c:txPr>
    <a:bodyPr/>
    <a:lstStyle/>
    <a:p>
      <a:pPr>
        <a:defRPr sz="3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B33B-7C7F-45B5-8939-A21CD57BE6F6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DD82-12D4-43E7-A096-DC050E14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7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B33B-7C7F-45B5-8939-A21CD57BE6F6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DD82-12D4-43E7-A096-DC050E14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5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B33B-7C7F-45B5-8939-A21CD57BE6F6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DD82-12D4-43E7-A096-DC050E14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2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B33B-7C7F-45B5-8939-A21CD57BE6F6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DD82-12D4-43E7-A096-DC050E14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1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B33B-7C7F-45B5-8939-A21CD57BE6F6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DD82-12D4-43E7-A096-DC050E14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9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B33B-7C7F-45B5-8939-A21CD57BE6F6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DD82-12D4-43E7-A096-DC050E14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B33B-7C7F-45B5-8939-A21CD57BE6F6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DD82-12D4-43E7-A096-DC050E14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91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B33B-7C7F-45B5-8939-A21CD57BE6F6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DD82-12D4-43E7-A096-DC050E14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87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B33B-7C7F-45B5-8939-A21CD57BE6F6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DD82-12D4-43E7-A096-DC050E14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B33B-7C7F-45B5-8939-A21CD57BE6F6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DD82-12D4-43E7-A096-DC050E14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5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B33B-7C7F-45B5-8939-A21CD57BE6F6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DD82-12D4-43E7-A096-DC050E14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3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0B33B-7C7F-45B5-8939-A21CD57BE6F6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DD82-12D4-43E7-A096-DC050E145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9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emf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65863E5-269C-71C3-76E2-CF4DFAF3D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t="36290" r="10860" b="31283"/>
          <a:stretch/>
        </p:blipFill>
        <p:spPr>
          <a:xfrm rot="21431208" flipH="1" flipV="1">
            <a:off x="30174860" y="10654108"/>
            <a:ext cx="21477092" cy="56409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1BC7F42-DC34-D8F8-7E7C-DFF836D28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t="36290" r="10860" b="31283"/>
          <a:stretch/>
        </p:blipFill>
        <p:spPr>
          <a:xfrm rot="21431208" flipH="1" flipV="1">
            <a:off x="33426921" y="16124049"/>
            <a:ext cx="17911724" cy="136020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02D8B0-1F93-07A0-5520-84CF02955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t="36290" r="10860" b="31283"/>
          <a:stretch/>
        </p:blipFill>
        <p:spPr>
          <a:xfrm rot="21431208" flipH="1" flipV="1">
            <a:off x="26205852" y="2963031"/>
            <a:ext cx="25320836" cy="10839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536F4-1CCB-DF94-8712-3ECB675F7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t="36290" r="10860" b="31283"/>
          <a:stretch/>
        </p:blipFill>
        <p:spPr>
          <a:xfrm rot="293409" flipV="1">
            <a:off x="-380076" y="3250267"/>
            <a:ext cx="26484568" cy="1067396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A578CD16-061B-4889-84E5-88304D166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151" y="250841"/>
            <a:ext cx="4084320" cy="2450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46209C-C254-FEB9-A6F8-005F9024A3C9}"/>
              </a:ext>
            </a:extLst>
          </p:cNvPr>
          <p:cNvSpPr txBox="1"/>
          <p:nvPr/>
        </p:nvSpPr>
        <p:spPr>
          <a:xfrm>
            <a:off x="328891" y="161835"/>
            <a:ext cx="6549655" cy="2779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761"/>
              </a:spcAft>
            </a:pPr>
            <a:r>
              <a:rPr lang="en-GB" sz="5100" dirty="0">
                <a:latin typeface="Calibri"/>
                <a:ea typeface="Calibri" panose="020F0502020204030204" pitchFamily="34" charset="0"/>
                <a:cs typeface="Times New Roman"/>
              </a:rPr>
              <a:t>Dr Allan Clark</a:t>
            </a:r>
            <a:endParaRPr lang="en-US" dirty="0"/>
          </a:p>
          <a:p>
            <a:pPr>
              <a:lnSpc>
                <a:spcPct val="107000"/>
              </a:lnSpc>
              <a:spcAft>
                <a:spcPts val="761"/>
              </a:spcAft>
            </a:pPr>
            <a:r>
              <a:rPr lang="en-GB" sz="5100" dirty="0">
                <a:latin typeface="Calibri"/>
                <a:ea typeface="Calibri" panose="020F0502020204030204" pitchFamily="34" charset="0"/>
                <a:cs typeface="Times New Roman"/>
              </a:rPr>
              <a:t>Dr Elizabeth </a:t>
            </a:r>
            <a:r>
              <a:rPr lang="en-GB" sz="5100" dirty="0" err="1">
                <a:latin typeface="Calibri"/>
                <a:ea typeface="Calibri" panose="020F0502020204030204" pitchFamily="34" charset="0"/>
                <a:cs typeface="Times New Roman"/>
              </a:rPr>
              <a:t>Brodier</a:t>
            </a:r>
            <a:endParaRPr lang="en-GB" sz="51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761"/>
              </a:spcAft>
            </a:pPr>
            <a:r>
              <a:rPr lang="en-GB" sz="5100" dirty="0">
                <a:latin typeface="Calibri"/>
                <a:ea typeface="Calibri" panose="020F0502020204030204" pitchFamily="34" charset="0"/>
                <a:cs typeface="Times New Roman"/>
              </a:rPr>
              <a:t>Dr Mike McCabe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184DC6-D8CA-B842-A41F-F8BA4A6D6BA0}"/>
              </a:ext>
            </a:extLst>
          </p:cNvPr>
          <p:cNvSpPr/>
          <p:nvPr/>
        </p:nvSpPr>
        <p:spPr>
          <a:xfrm>
            <a:off x="14524866" y="5085645"/>
            <a:ext cx="7867660" cy="1318952"/>
          </a:xfrm>
          <a:prstGeom prst="rect">
            <a:avLst/>
          </a:prstGeom>
          <a:noFill/>
        </p:spPr>
        <p:txBody>
          <a:bodyPr wrap="square" lIns="86995" tIns="43498" rIns="86995" bIns="43498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INTRODUCTION</a:t>
            </a:r>
            <a:endParaRPr lang="en-US" sz="138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0447A698-AF7D-F90B-BEBF-46848381EB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592069">
            <a:off x="1833892" y="4638123"/>
            <a:ext cx="12049835" cy="727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B1470A-BC8C-E9D4-036D-D75852BEE6FE}"/>
              </a:ext>
            </a:extLst>
          </p:cNvPr>
          <p:cNvSpPr txBox="1"/>
          <p:nvPr/>
        </p:nvSpPr>
        <p:spPr>
          <a:xfrm>
            <a:off x="35597405" y="19788405"/>
            <a:ext cx="14073194" cy="69951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ZA" sz="4800" dirty="0">
                <a:solidFill>
                  <a:srgbClr val="242424"/>
                </a:solidFill>
                <a:ea typeface="Calibri" panose="020F0502020204030204" pitchFamily="34" charset="0"/>
              </a:rPr>
              <a:t>#CallMe was fully integrated and rolled out across the trust.</a:t>
            </a:r>
            <a:endParaRPr lang="en-GB" sz="4800" dirty="0">
              <a:solidFill>
                <a:srgbClr val="242424"/>
              </a:solidFill>
              <a:ea typeface="Times New Roman" panose="02020603050405020304" pitchFamily="18" charset="0"/>
              <a:cs typeface="Calibri" panose="020F0502020204030204"/>
            </a:endParaRPr>
          </a:p>
          <a:p>
            <a:pPr marL="434975" indent="-434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242424"/>
                </a:solidFill>
                <a:ea typeface="Times New Roman" panose="02020603050405020304" pitchFamily="18" charset="0"/>
              </a:rPr>
              <a:t>Provides personalised care - simple and kind.</a:t>
            </a:r>
            <a:endParaRPr lang="en-GB" sz="4800" dirty="0">
              <a:solidFill>
                <a:srgbClr val="242424"/>
              </a:solidFill>
              <a:ea typeface="Times New Roman" panose="02020603050405020304" pitchFamily="18" charset="0"/>
              <a:cs typeface="Calibri"/>
            </a:endParaRPr>
          </a:p>
          <a:p>
            <a:pPr marL="434975" indent="-434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242424"/>
                </a:solidFill>
                <a:ea typeface="Times New Roman" panose="02020603050405020304" pitchFamily="18" charset="0"/>
              </a:rPr>
              <a:t>Ensures patients are addressed by preferred names.</a:t>
            </a:r>
            <a:endParaRPr lang="en-GB" sz="4800" dirty="0">
              <a:solidFill>
                <a:srgbClr val="242424"/>
              </a:solidFill>
              <a:ea typeface="Times New Roman" panose="02020603050405020304" pitchFamily="18" charset="0"/>
              <a:cs typeface="Calibri"/>
            </a:endParaRPr>
          </a:p>
          <a:p>
            <a:pPr marL="434975" indent="-434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242424"/>
                </a:solidFill>
                <a:ea typeface="Times New Roman" panose="02020603050405020304" pitchFamily="18" charset="0"/>
              </a:rPr>
              <a:t>Improves patient safety, trust &amp; rapport.</a:t>
            </a:r>
            <a:endParaRPr lang="en-GB" sz="4800" dirty="0">
              <a:solidFill>
                <a:srgbClr val="242424"/>
              </a:solidFill>
              <a:ea typeface="Times New Roman" panose="02020603050405020304" pitchFamily="18" charset="0"/>
              <a:cs typeface="Calibri" panose="020F0502020204030204"/>
            </a:endParaRPr>
          </a:p>
          <a:p>
            <a:pPr marL="434975" indent="-434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242424"/>
                </a:solidFill>
                <a:ea typeface="Times New Roman" panose="02020603050405020304" pitchFamily="18" charset="0"/>
              </a:rPr>
              <a:t>Is understood and used by all healthcare professionals.</a:t>
            </a:r>
            <a:endParaRPr lang="en-GB" sz="4800" dirty="0">
              <a:solidFill>
                <a:srgbClr val="242424"/>
              </a:solidFill>
              <a:ea typeface="Times New Roman" panose="02020603050405020304" pitchFamily="18" charset="0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A5859A-38C6-BA86-EF7F-FDF0A6A357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00" t="48246" r="12698" b="2290"/>
          <a:stretch/>
        </p:blipFill>
        <p:spPr>
          <a:xfrm>
            <a:off x="42451232" y="11594875"/>
            <a:ext cx="7451982" cy="2600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5FDDE5-E762-FA9D-9E68-1A8A40ECF1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8231"/>
          <a:stretch/>
        </p:blipFill>
        <p:spPr>
          <a:xfrm>
            <a:off x="32408260" y="12531144"/>
            <a:ext cx="9932562" cy="141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E4F104-B58B-AA4F-1D45-255180C03ACF}"/>
              </a:ext>
            </a:extLst>
          </p:cNvPr>
          <p:cNvSpPr/>
          <p:nvPr/>
        </p:nvSpPr>
        <p:spPr>
          <a:xfrm>
            <a:off x="27813057" y="4594109"/>
            <a:ext cx="5542771" cy="1318952"/>
          </a:xfrm>
          <a:prstGeom prst="rect">
            <a:avLst/>
          </a:prstGeom>
          <a:noFill/>
        </p:spPr>
        <p:txBody>
          <a:bodyPr wrap="square" lIns="86995" tIns="43498" rIns="86995" bIns="43498" anchor="t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METHOD</a:t>
            </a:r>
            <a:endParaRPr lang="en-US" sz="138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2542E5-162C-559F-9A53-83594AE81223}"/>
              </a:ext>
            </a:extLst>
          </p:cNvPr>
          <p:cNvSpPr txBox="1"/>
          <p:nvPr/>
        </p:nvSpPr>
        <p:spPr>
          <a:xfrm>
            <a:off x="28149838" y="5822137"/>
            <a:ext cx="22002291" cy="55177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34975" indent="-434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242424"/>
                </a:solidFill>
                <a:ea typeface="Times New Roman" panose="02020603050405020304" pitchFamily="18" charset="0"/>
              </a:rPr>
              <a:t>An initial </a:t>
            </a:r>
            <a:r>
              <a:rPr lang="en-ZA" sz="4800" dirty="0">
                <a:effectLst/>
                <a:ea typeface="Calibri" panose="020F0502020204030204" pitchFamily="34" charset="0"/>
              </a:rPr>
              <a:t>prospective observational study</a:t>
            </a:r>
            <a:r>
              <a:rPr lang="en-ZA" sz="4800" dirty="0">
                <a:ea typeface="Calibri" panose="020F0502020204030204" pitchFamily="34" charset="0"/>
              </a:rPr>
              <a:t> was conducted</a:t>
            </a:r>
            <a:r>
              <a:rPr lang="en-ZA" sz="4800" dirty="0">
                <a:effectLst/>
                <a:ea typeface="Calibri" panose="020F0502020204030204" pitchFamily="34" charset="0"/>
              </a:rPr>
              <a:t> to determine how patients</a:t>
            </a:r>
            <a:r>
              <a:rPr lang="en-ZA" sz="4800" dirty="0">
                <a:ea typeface="Calibri" panose="020F0502020204030204" pitchFamily="34" charset="0"/>
              </a:rPr>
              <a:t>' preferred </a:t>
            </a:r>
            <a:r>
              <a:rPr lang="en-ZA" sz="4800" dirty="0">
                <a:effectLst/>
                <a:ea typeface="Calibri" panose="020F0502020204030204" pitchFamily="34" charset="0"/>
              </a:rPr>
              <a:t>to be addressed by clinicians.</a:t>
            </a:r>
            <a:endParaRPr lang="en-US" dirty="0"/>
          </a:p>
          <a:p>
            <a:pPr marL="434975" indent="-434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4800" dirty="0">
                <a:ea typeface="Calibri" panose="020F0502020204030204" pitchFamily="34" charset="0"/>
              </a:rPr>
              <a:t>After direct questioning, a patient's preferred name of address was shared in the Trust's digital patient system in a GS1 manner, under a</a:t>
            </a:r>
            <a:r>
              <a:rPr lang="en-ZA" sz="4800" dirty="0">
                <a:effectLst/>
                <a:ea typeface="Calibri" panose="020F0502020204030204" pitchFamily="34" charset="0"/>
              </a:rPr>
              <a:t> </a:t>
            </a:r>
            <a:r>
              <a:rPr lang="en-ZA" sz="4800" b="1" i="1" dirty="0">
                <a:effectLst/>
                <a:ea typeface="Calibri" panose="020F0502020204030204" pitchFamily="34" charset="0"/>
              </a:rPr>
              <a:t>#CallMe</a:t>
            </a:r>
            <a:r>
              <a:rPr lang="en-ZA" sz="4800" dirty="0">
                <a:effectLst/>
                <a:ea typeface="Calibri" panose="020F0502020204030204" pitchFamily="34" charset="0"/>
              </a:rPr>
              <a:t> prefix</a:t>
            </a:r>
            <a:r>
              <a:rPr lang="en-ZA" sz="4800" dirty="0">
                <a:ea typeface="Calibri" panose="020F0502020204030204" pitchFamily="34" charset="0"/>
              </a:rPr>
              <a:t>.</a:t>
            </a:r>
          </a:p>
          <a:p>
            <a:pPr marL="434975" indent="-434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4800" dirty="0">
                <a:ea typeface="Calibri" panose="020F0502020204030204" pitchFamily="34" charset="0"/>
              </a:rPr>
              <a:t> </a:t>
            </a:r>
            <a:r>
              <a:rPr lang="en-ZA" sz="4800" dirty="0">
                <a:effectLst/>
                <a:ea typeface="Calibri" panose="020F0502020204030204" pitchFamily="34" charset="0"/>
              </a:rPr>
              <a:t>of what patients would like to be called on original inpatient stickers and name bands.</a:t>
            </a:r>
            <a:endParaRPr lang="en-ZA" sz="4800" dirty="0">
              <a:effectLst/>
              <a:ea typeface="Calibri" panose="020F0502020204030204" pitchFamily="34" charset="0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35027F-3D0B-ACC9-DE86-E2C998052C40}"/>
              </a:ext>
            </a:extLst>
          </p:cNvPr>
          <p:cNvSpPr txBox="1"/>
          <p:nvPr/>
        </p:nvSpPr>
        <p:spPr>
          <a:xfrm>
            <a:off x="13341614" y="6720269"/>
            <a:ext cx="1133305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indent="-685800" defTabSz="914400"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latin typeface="Calibri"/>
                <a:ea typeface="Calibri" panose="020F0502020204030204" pitchFamily="34" charset="0"/>
                <a:cs typeface="Times New Roman"/>
              </a:rPr>
              <a:t>Patients may feel vulnerable when presenting for healthcare</a:t>
            </a:r>
            <a:r>
              <a:rPr lang="en-US" sz="4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685800" indent="-685800" defTabSz="914400"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The default is for </a:t>
            </a:r>
            <a:r>
              <a:rPr lang="en-US" sz="4800" dirty="0">
                <a:latin typeface="Calibri"/>
                <a:ea typeface="Calibri" panose="020F0502020204030204" pitchFamily="34" charset="0"/>
                <a:cs typeface="Times New Roman"/>
              </a:rPr>
              <a:t>them to</a:t>
            </a:r>
            <a:r>
              <a:rPr lang="en-US" sz="4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be addressed by their legal name.</a:t>
            </a:r>
          </a:p>
          <a:p>
            <a:pPr marL="685800" indent="-685800" defTabSz="914400"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latin typeface="Calibri"/>
                <a:ea typeface="Calibri" panose="020F0502020204030204" pitchFamily="34" charset="0"/>
                <a:cs typeface="Times New Roman"/>
              </a:rPr>
              <a:t>However</a:t>
            </a:r>
            <a:r>
              <a:rPr lang="en-US" sz="4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many </a:t>
            </a:r>
            <a:r>
              <a:rPr lang="en-US" sz="4800" dirty="0">
                <a:latin typeface="Calibri"/>
                <a:ea typeface="Calibri" panose="020F0502020204030204" pitchFamily="34" charset="0"/>
                <a:cs typeface="Times New Roman"/>
              </a:rPr>
              <a:t>patients choose</a:t>
            </a:r>
            <a:r>
              <a:rPr lang="en-US" sz="48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to go by an alternate name.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3A35991-8556-7E66-7250-0C96B6DF0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135737"/>
              </p:ext>
            </p:extLst>
          </p:nvPr>
        </p:nvGraphicFramePr>
        <p:xfrm>
          <a:off x="13699868" y="13645621"/>
          <a:ext cx="16884575" cy="799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827BA94-6CA0-3900-DED6-140FCAD3E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926411"/>
              </p:ext>
            </p:extLst>
          </p:nvPr>
        </p:nvGraphicFramePr>
        <p:xfrm>
          <a:off x="17947278" y="21920484"/>
          <a:ext cx="13031132" cy="673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8949EC-A504-3937-E214-2799533DC3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559472"/>
              </p:ext>
            </p:extLst>
          </p:nvPr>
        </p:nvGraphicFramePr>
        <p:xfrm>
          <a:off x="433868" y="21270498"/>
          <a:ext cx="14822179" cy="736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CDF2CCD-3736-271A-5B73-F1E48C4C0819}"/>
              </a:ext>
            </a:extLst>
          </p:cNvPr>
          <p:cNvGrpSpPr/>
          <p:nvPr/>
        </p:nvGrpSpPr>
        <p:grpSpPr>
          <a:xfrm>
            <a:off x="15573759" y="21530062"/>
            <a:ext cx="4571332" cy="1247136"/>
            <a:chOff x="15659099" y="20464420"/>
            <a:chExt cx="2781983" cy="124713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018199-9448-FE64-9475-0B60A12F74A0}"/>
                </a:ext>
              </a:extLst>
            </p:cNvPr>
            <p:cNvSpPr txBox="1"/>
            <p:nvPr/>
          </p:nvSpPr>
          <p:spPr>
            <a:xfrm>
              <a:off x="15859695" y="20464420"/>
              <a:ext cx="2581387" cy="1247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242424"/>
                  </a:solidFill>
                  <a:ea typeface="Times New Roman" panose="02020603050405020304" pitchFamily="18" charset="0"/>
                </a:rPr>
                <a:t>Do not match</a:t>
              </a:r>
            </a:p>
            <a:p>
              <a:pPr>
                <a:lnSpc>
                  <a:spcPct val="150000"/>
                </a:lnSpc>
              </a:pPr>
              <a:r>
                <a:rPr lang="en-GB" sz="3200" dirty="0">
                  <a:solidFill>
                    <a:srgbClr val="242424"/>
                  </a:solidFill>
                  <a:effectLst/>
                  <a:ea typeface="Calibri" panose="020F0502020204030204" pitchFamily="34" charset="0"/>
                </a:rPr>
                <a:t>Match</a:t>
              </a:r>
              <a:endParaRPr lang="en-ZA" sz="3200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E353E9-FF1F-B416-CDA4-8D51CCD6A367}"/>
                </a:ext>
              </a:extLst>
            </p:cNvPr>
            <p:cNvSpPr/>
            <p:nvPr/>
          </p:nvSpPr>
          <p:spPr>
            <a:xfrm>
              <a:off x="15678149" y="20688300"/>
              <a:ext cx="181545" cy="141726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F961B0-1857-220A-C7C1-7EFF9CD0E5FB}"/>
                </a:ext>
              </a:extLst>
            </p:cNvPr>
            <p:cNvSpPr/>
            <p:nvPr/>
          </p:nvSpPr>
          <p:spPr>
            <a:xfrm>
              <a:off x="15659099" y="21390313"/>
              <a:ext cx="181545" cy="14172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714F0AA-ED60-5833-898F-C640E27745A9}"/>
              </a:ext>
            </a:extLst>
          </p:cNvPr>
          <p:cNvGrpSpPr/>
          <p:nvPr/>
        </p:nvGrpSpPr>
        <p:grpSpPr>
          <a:xfrm>
            <a:off x="-31645" y="13061177"/>
            <a:ext cx="14190478" cy="8178916"/>
            <a:chOff x="18271431" y="20636895"/>
            <a:chExt cx="14190478" cy="817891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CFB50D5-BDD7-A1E3-ACCD-3C8B8CC35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2" t="36290" r="10860" b="31283"/>
            <a:stretch/>
          </p:blipFill>
          <p:spPr>
            <a:xfrm flipV="1">
              <a:off x="18271431" y="20636895"/>
              <a:ext cx="14190478" cy="817891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576F34-3FF9-E313-4C4D-19EDEA8401FA}"/>
                </a:ext>
              </a:extLst>
            </p:cNvPr>
            <p:cNvSpPr/>
            <p:nvPr/>
          </p:nvSpPr>
          <p:spPr>
            <a:xfrm>
              <a:off x="22234707" y="21894995"/>
              <a:ext cx="6736985" cy="1318952"/>
            </a:xfrm>
            <a:prstGeom prst="rect">
              <a:avLst/>
            </a:prstGeom>
            <a:noFill/>
          </p:spPr>
          <p:txBody>
            <a:bodyPr wrap="square" lIns="86995" tIns="43498" rIns="86995" bIns="43498">
              <a:spAutoFit/>
            </a:bodyPr>
            <a:lstStyle/>
            <a:p>
              <a:pPr algn="ctr"/>
              <a:r>
                <a:rPr lang="en-US" sz="8000" b="1" dirty="0">
                  <a:ln w="22225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</a:rPr>
                <a:t>RESULTS</a:t>
              </a:r>
              <a:endParaRPr lang="en-US" sz="138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293D3C-C9B1-4DA2-8EB9-45FBB8F3ED86}"/>
                </a:ext>
              </a:extLst>
            </p:cNvPr>
            <p:cNvSpPr txBox="1"/>
            <p:nvPr/>
          </p:nvSpPr>
          <p:spPr>
            <a:xfrm>
              <a:off x="19838877" y="23198578"/>
              <a:ext cx="11528644" cy="452431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685800" indent="-685800" defTabSz="914400">
                <a:buFont typeface="Arial" panose="020B0604020202020204" pitchFamily="34" charset="0"/>
                <a:buChar char="•"/>
                <a:defRPr/>
              </a:pPr>
              <a:r>
                <a:rPr lang="en-GB" sz="4800" dirty="0">
                  <a:latin typeface="Calibri"/>
                  <a:ea typeface="Times New Roman" panose="02020603050405020304" pitchFamily="18" charset="0"/>
                  <a:cs typeface="Calibri"/>
                </a:rPr>
                <a:t>More than</a:t>
              </a:r>
              <a:r>
                <a:rPr lang="en-GB" sz="4800" dirty="0"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 </a:t>
              </a:r>
              <a:r>
                <a:rPr lang="en-GB" sz="4800" dirty="0">
                  <a:latin typeface="Calibri"/>
                  <a:ea typeface="Times New Roman" panose="02020603050405020304" pitchFamily="18" charset="0"/>
                  <a:cs typeface="Calibri"/>
                </a:rPr>
                <a:t>130,000</a:t>
              </a:r>
              <a:r>
                <a:rPr lang="en-GB" sz="4800" dirty="0"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 patients surveyed.</a:t>
              </a:r>
            </a:p>
            <a:p>
              <a:pPr marL="685800" indent="-685800" defTabSz="914400">
                <a:buFont typeface="Arial" panose="020B0604020202020204" pitchFamily="34" charset="0"/>
                <a:buChar char="•"/>
                <a:defRPr/>
              </a:pPr>
              <a:r>
                <a:rPr lang="en-GB" sz="4800" dirty="0">
                  <a:latin typeface="Calibri"/>
                  <a:ea typeface="Times New Roman" panose="02020603050405020304" pitchFamily="18" charset="0"/>
                  <a:cs typeface="Calibri"/>
                </a:rPr>
                <a:t>Over 30% of patients</a:t>
              </a:r>
              <a:r>
                <a:rPr lang="en-GB" sz="4800" dirty="0"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 </a:t>
              </a:r>
              <a:r>
                <a:rPr lang="en-GB" sz="4800" dirty="0">
                  <a:latin typeface="Calibri"/>
                  <a:ea typeface="Times New Roman" panose="02020603050405020304" pitchFamily="18" charset="0"/>
                  <a:cs typeface="Calibri"/>
                </a:rPr>
                <a:t>preferred</a:t>
              </a:r>
              <a:r>
                <a:rPr lang="en-GB" sz="4800" dirty="0"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 to be addressed by </a:t>
              </a:r>
              <a:r>
                <a:rPr lang="en-GB" sz="4800" dirty="0">
                  <a:latin typeface="Calibri"/>
                  <a:ea typeface="Times New Roman" panose="02020603050405020304" pitchFamily="18" charset="0"/>
                  <a:cs typeface="Calibri"/>
                </a:rPr>
                <a:t>a</a:t>
              </a:r>
              <a:r>
                <a:rPr lang="en-GB" sz="4800" dirty="0"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 name </a:t>
              </a:r>
              <a:r>
                <a:rPr lang="en-GB" sz="4800" dirty="0">
                  <a:latin typeface="Calibri"/>
                  <a:ea typeface="Times New Roman" panose="02020603050405020304" pitchFamily="18" charset="0"/>
                  <a:cs typeface="Calibri"/>
                </a:rPr>
                <a:t>different to</a:t>
              </a:r>
              <a:r>
                <a:rPr lang="en-GB" sz="4800" dirty="0">
                  <a:effectLst/>
                  <a:latin typeface="Calibri"/>
                  <a:ea typeface="Times New Roman" panose="02020603050405020304" pitchFamily="18" charset="0"/>
                  <a:cs typeface="Calibri"/>
                </a:rPr>
                <a:t> their legal name.</a:t>
              </a:r>
            </a:p>
            <a:p>
              <a:pPr marL="685800" marR="0" lvl="0" indent="-685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4800" dirty="0"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Name preference </a:t>
              </a:r>
              <a:r>
                <a:rPr lang="en-US" sz="4800" dirty="0">
                  <a:latin typeface="Calibri"/>
                  <a:ea typeface="Calibri" panose="020F0502020204030204" pitchFamily="34" charset="0"/>
                  <a:cs typeface="Times New Roman"/>
                </a:rPr>
                <a:t>differed</a:t>
              </a:r>
              <a:r>
                <a:rPr lang="en-US" sz="4800" dirty="0"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 by age and ethnicity.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817D9E6-08CC-804B-AE45-E44F81FFA90A}"/>
              </a:ext>
            </a:extLst>
          </p:cNvPr>
          <p:cNvSpPr/>
          <p:nvPr/>
        </p:nvSpPr>
        <p:spPr>
          <a:xfrm>
            <a:off x="35228403" y="18196142"/>
            <a:ext cx="6736985" cy="1318952"/>
          </a:xfrm>
          <a:prstGeom prst="rect">
            <a:avLst/>
          </a:prstGeom>
          <a:noFill/>
        </p:spPr>
        <p:txBody>
          <a:bodyPr wrap="square" lIns="86995" tIns="43498" rIns="86995" bIns="43498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CONCLUSION</a:t>
            </a:r>
            <a:endParaRPr lang="en-US" sz="138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D212339-0B3B-4272-B138-AED10A08C38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056" y="30718"/>
            <a:ext cx="12066636" cy="388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CD6A373-50AF-0688-2A3D-AF0D57017A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665" y="413093"/>
            <a:ext cx="2685282" cy="26852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A10C967-BB18-C2B9-C302-56101581E64E}"/>
              </a:ext>
            </a:extLst>
          </p:cNvPr>
          <p:cNvSpPr txBox="1"/>
          <p:nvPr/>
        </p:nvSpPr>
        <p:spPr>
          <a:xfrm>
            <a:off x="3186391" y="11391778"/>
            <a:ext cx="275720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US" sz="2400" dirty="0">
                <a:latin typeface="Calibri"/>
                <a:ea typeface="Calibri" panose="020F0502020204030204" pitchFamily="34" charset="0"/>
                <a:cs typeface="Times New Roman"/>
              </a:rPr>
              <a:t>Promotional image</a:t>
            </a:r>
            <a:endParaRPr lang="en-US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710944-B0DD-EE64-B192-5F1B3BF3E4E8}"/>
              </a:ext>
            </a:extLst>
          </p:cNvPr>
          <p:cNvSpPr txBox="1"/>
          <p:nvPr/>
        </p:nvSpPr>
        <p:spPr>
          <a:xfrm>
            <a:off x="32557843" y="14078457"/>
            <a:ext cx="53828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US" sz="2400" dirty="0">
                <a:latin typeface="Calibri"/>
                <a:ea typeface="Calibri" panose="020F0502020204030204" pitchFamily="34" charset="0"/>
                <a:cs typeface="Times New Roman"/>
              </a:rPr>
              <a:t>Example of Patient identity wristband</a:t>
            </a:r>
            <a:endParaRPr lang="en-US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1F0430-9000-1A60-3DA6-9D758EF80823}"/>
              </a:ext>
            </a:extLst>
          </p:cNvPr>
          <p:cNvSpPr txBox="1"/>
          <p:nvPr/>
        </p:nvSpPr>
        <p:spPr>
          <a:xfrm>
            <a:off x="42586325" y="14254372"/>
            <a:ext cx="48228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US" sz="2400" dirty="0">
                <a:latin typeface="Calibri"/>
                <a:ea typeface="Calibri" panose="020F0502020204030204" pitchFamily="34" charset="0"/>
                <a:cs typeface="Times New Roman"/>
              </a:rPr>
              <a:t>Example of Patient identity label</a:t>
            </a:r>
            <a:endParaRPr lang="en-US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3391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9E85942EA2042BB0575791D718127" ma:contentTypeVersion="16" ma:contentTypeDescription="Create a new document." ma:contentTypeScope="" ma:versionID="12ab945d2efe0ef10a297c059136f865">
  <xsd:schema xmlns:xsd="http://www.w3.org/2001/XMLSchema" xmlns:xs="http://www.w3.org/2001/XMLSchema" xmlns:p="http://schemas.microsoft.com/office/2006/metadata/properties" xmlns:ns2="ec49a593-3265-4a49-b71d-8db4c0af5911" xmlns:ns3="eef307fe-dfcd-4dc4-b0dc-232c2dad2b81" targetNamespace="http://schemas.microsoft.com/office/2006/metadata/properties" ma:root="true" ma:fieldsID="9fb502e339f467c4a23c9469629d027a" ns2:_="" ns3:_="">
    <xsd:import namespace="ec49a593-3265-4a49-b71d-8db4c0af5911"/>
    <xsd:import namespace="eef307fe-dfcd-4dc4-b0dc-232c2dad2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9a593-3265-4a49-b71d-8db4c0af5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edd084-375f-4d55-8c57-698fcc9f02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307fe-dfcd-4dc4-b0dc-232c2dad2b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914966-92ef-45d4-8a8f-bd5c406bf076}" ma:internalName="TaxCatchAll" ma:showField="CatchAllData" ma:web="eef307fe-dfcd-4dc4-b0dc-232c2dad2b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49a593-3265-4a49-b71d-8db4c0af5911">
      <Terms xmlns="http://schemas.microsoft.com/office/infopath/2007/PartnerControls"/>
    </lcf76f155ced4ddcb4097134ff3c332f>
    <TaxCatchAll xmlns="eef307fe-dfcd-4dc4-b0dc-232c2dad2b81" xsi:nil="true"/>
  </documentManagement>
</p:properties>
</file>

<file path=customXml/itemProps1.xml><?xml version="1.0" encoding="utf-8"?>
<ds:datastoreItem xmlns:ds="http://schemas.openxmlformats.org/officeDocument/2006/customXml" ds:itemID="{D6C3AE64-39D9-4244-8061-F7B93E4D800A}"/>
</file>

<file path=customXml/itemProps2.xml><?xml version="1.0" encoding="utf-8"?>
<ds:datastoreItem xmlns:ds="http://schemas.openxmlformats.org/officeDocument/2006/customXml" ds:itemID="{3D0CDF6A-84B7-49B9-9912-E76B7510EED5}"/>
</file>

<file path=customXml/itemProps3.xml><?xml version="1.0" encoding="utf-8"?>
<ds:datastoreItem xmlns:ds="http://schemas.openxmlformats.org/officeDocument/2006/customXml" ds:itemID="{B9CFB1C9-33DF-4B46-BC57-5220B3E41F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1736</TotalTime>
  <Words>242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Clark</dc:creator>
  <cp:lastModifiedBy>Allan Clark</cp:lastModifiedBy>
  <cp:revision>110</cp:revision>
  <dcterms:created xsi:type="dcterms:W3CDTF">2022-10-25T22:32:23Z</dcterms:created>
  <dcterms:modified xsi:type="dcterms:W3CDTF">2023-03-20T23:07:30Z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0x0101006F39E85942EA2042BB0575791D718127</vt:lpwstr>
  </property>
</Properties>
</file>